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4" r:id="rId2"/>
    <p:sldId id="267" r:id="rId3"/>
    <p:sldId id="268" r:id="rId4"/>
    <p:sldId id="295" r:id="rId5"/>
    <p:sldId id="269" r:id="rId6"/>
    <p:sldId id="270" r:id="rId7"/>
    <p:sldId id="273" r:id="rId8"/>
    <p:sldId id="271" r:id="rId9"/>
    <p:sldId id="272" r:id="rId10"/>
    <p:sldId id="274" r:id="rId11"/>
    <p:sldId id="275" r:id="rId12"/>
    <p:sldId id="292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6" r:id="rId28"/>
    <p:sldId id="287" r:id="rId29"/>
    <p:sldId id="288" r:id="rId30"/>
    <p:sldId id="291" r:id="rId31"/>
    <p:sldId id="306" r:id="rId32"/>
    <p:sldId id="307" r:id="rId33"/>
    <p:sldId id="29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8B522D-1879-4B2C-89F3-28B9F3496929}">
          <p14:sldIdLst>
            <p14:sldId id="264"/>
            <p14:sldId id="267"/>
            <p14:sldId id="268"/>
            <p14:sldId id="295"/>
            <p14:sldId id="269"/>
            <p14:sldId id="270"/>
            <p14:sldId id="273"/>
            <p14:sldId id="271"/>
            <p14:sldId id="272"/>
            <p14:sldId id="274"/>
            <p14:sldId id="275"/>
            <p14:sldId id="292"/>
            <p14:sldId id="299"/>
            <p14:sldId id="300"/>
            <p14:sldId id="301"/>
            <p14:sldId id="302"/>
            <p14:sldId id="303"/>
            <p14:sldId id="304"/>
            <p14:sldId id="305"/>
            <p14:sldId id="277"/>
            <p14:sldId id="278"/>
            <p14:sldId id="279"/>
            <p14:sldId id="281"/>
            <p14:sldId id="280"/>
            <p14:sldId id="282"/>
            <p14:sldId id="283"/>
            <p14:sldId id="286"/>
            <p14:sldId id="287"/>
            <p14:sldId id="288"/>
            <p14:sldId id="291"/>
            <p14:sldId id="306"/>
            <p14:sldId id="307"/>
            <p14:sldId id="2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7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A88D-D1A6-48C5-BB0B-6902F252E5F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23547-50DD-475F-812A-B6BE644D9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3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23547-50DD-475F-812A-B6BE644D9F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2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3592" y="2420888"/>
            <a:ext cx="7772400" cy="288032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Паспорт  </a:t>
            </a:r>
            <a:r>
              <a:rPr lang="ru-RU" sz="54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разновозрастной </a:t>
            </a:r>
            <a:r>
              <a:rPr lang="ru-RU" sz="54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группы </a:t>
            </a:r>
            <a:endParaRPr lang="ru-RU" sz="5400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3472" y="836712"/>
            <a:ext cx="9793088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Муниципальное бюджетное дошкольное учреждение детский сад № 26 с. Вознесенка муниципального района </a:t>
            </a:r>
            <a:r>
              <a:rPr lang="ru-RU" sz="2400" dirty="0" err="1" smtClean="0">
                <a:solidFill>
                  <a:srgbClr val="0000CC"/>
                </a:solidFill>
              </a:rPr>
              <a:t>Дуванский</a:t>
            </a:r>
            <a:r>
              <a:rPr lang="ru-RU" sz="2400" dirty="0" smtClean="0">
                <a:solidFill>
                  <a:srgbClr val="0000CC"/>
                </a:solidFill>
              </a:rPr>
              <a:t> район Республики Башкортостан 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87000" cy="2794322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latin typeface="+mn-lt"/>
              </a:rPr>
              <a:t>Доступной – </a:t>
            </a:r>
            <a:r>
              <a:rPr lang="ru-RU" sz="2400" dirty="0" smtClean="0">
                <a:latin typeface="+mn-lt"/>
              </a:rPr>
              <a:t>обеспечивать</a:t>
            </a:r>
            <a:r>
              <a:rPr lang="ru-RU" sz="2400" dirty="0">
                <a:latin typeface="+mn-lt"/>
              </a:rPr>
              <a:t> свободный доступ воспитанников (в том числе </a:t>
            </a:r>
            <a:r>
              <a:rPr lang="ru-RU" sz="2400" dirty="0" smtClean="0">
                <a:latin typeface="+mn-lt"/>
              </a:rPr>
              <a:t>детей </a:t>
            </a:r>
            <a:r>
              <a:rPr lang="ru-RU" sz="2400" dirty="0">
                <a:latin typeface="+mn-lt"/>
              </a:rPr>
              <a:t>с ограниченными возможностями здоровья) к играм, игрушкам, материалам, </a:t>
            </a:r>
            <a:r>
              <a:rPr lang="ru-RU" sz="2400" dirty="0" smtClean="0">
                <a:latin typeface="+mn-lt"/>
              </a:rPr>
              <a:t>пособиям</a:t>
            </a:r>
            <a:r>
              <a:rPr lang="ru-RU" sz="2400" dirty="0">
                <a:latin typeface="+mn-lt"/>
              </a:rPr>
              <a:t>, обеспечивающим все основные виды детской активности</a:t>
            </a:r>
            <a:r>
              <a:rPr lang="ru-RU" sz="2400" dirty="0" smtClean="0">
                <a:latin typeface="+mn-lt"/>
              </a:rPr>
              <a:t>;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endParaRPr lang="ru-RU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065316"/>
          </a:xfrm>
        </p:spPr>
        <p:txBody>
          <a:bodyPr>
            <a:normAutofit fontScale="92500"/>
          </a:bodyPr>
          <a:lstStyle/>
          <a:p>
            <a:pPr algn="just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Безопасной – </a:t>
            </a:r>
            <a:r>
              <a:rPr lang="ru-RU" sz="2400" dirty="0" smtClean="0"/>
              <a:t>все</a:t>
            </a:r>
            <a:r>
              <a:rPr lang="ru-RU" sz="2400" b="1" i="1" dirty="0" smtClean="0"/>
              <a:t> </a:t>
            </a:r>
            <a:r>
              <a:rPr lang="ru-RU" sz="2400" dirty="0"/>
              <a:t>элементы РППС должны соответствовать требованиям по обеспечению </a:t>
            </a:r>
            <a:r>
              <a:rPr lang="ru-RU" sz="2400" dirty="0" smtClean="0"/>
              <a:t>надёжности </a:t>
            </a:r>
            <a:r>
              <a:rPr lang="ru-RU" sz="2400" dirty="0"/>
              <a:t>и </a:t>
            </a:r>
            <a:r>
              <a:rPr lang="ru-RU" sz="2400" dirty="0" smtClean="0"/>
              <a:t>безопасности </a:t>
            </a:r>
            <a:r>
              <a:rPr lang="ru-RU" sz="2400" dirty="0"/>
              <a:t>их использования, такими как санитарно- эпидемиологические правила и нормативы и правила пожарной безопасности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0000CC"/>
              </a:buClr>
              <a:buNone/>
            </a:pPr>
            <a:endParaRPr lang="ru-RU" sz="2000" dirty="0" smtClean="0"/>
          </a:p>
          <a:p>
            <a:pPr marL="0" indent="0" algn="ctr">
              <a:buClr>
                <a:srgbClr val="0000CC"/>
              </a:buClr>
              <a:buNone/>
            </a:pPr>
            <a:r>
              <a:rPr lang="ru-RU" sz="2400" dirty="0"/>
              <a:t>В каждой ДОО развивающая предметно-пространственная среда обладает </a:t>
            </a:r>
            <a:r>
              <a:rPr lang="ru-RU" sz="2400" dirty="0" smtClean="0"/>
              <a:t>свойствами </a:t>
            </a:r>
            <a:r>
              <a:rPr lang="ru-RU" sz="2400" dirty="0"/>
              <a:t>открытой системы и выполняет образовательную, развивающую, </a:t>
            </a:r>
            <a:r>
              <a:rPr lang="ru-RU" sz="2400" dirty="0" smtClean="0"/>
              <a:t>воспитывающую</a:t>
            </a:r>
            <a:r>
              <a:rPr lang="ru-RU" sz="2400" dirty="0"/>
              <a:t>, стимулирующую функции. </a:t>
            </a:r>
            <a:endParaRPr lang="ru-RU" sz="2400" dirty="0" smtClean="0"/>
          </a:p>
          <a:p>
            <a:pPr marL="0" indent="0" algn="ctr">
              <a:buClr>
                <a:srgbClr val="0000CC"/>
              </a:buClr>
              <a:buNone/>
            </a:pPr>
            <a:r>
              <a:rPr lang="ru-RU" sz="2400" dirty="0" smtClean="0"/>
              <a:t>В </a:t>
            </a:r>
            <a:r>
              <a:rPr lang="ru-RU" sz="2400" dirty="0"/>
              <a:t>процессе взросления ребенка все компоненты (игрушки, оборудование, </a:t>
            </a:r>
            <a:r>
              <a:rPr lang="ru-RU" sz="2400" dirty="0" smtClean="0"/>
              <a:t>мебель </a:t>
            </a:r>
            <a:r>
              <a:rPr lang="ru-RU" sz="2400" dirty="0"/>
              <a:t>и пр. материалы) развивающей предметно-пространственной среды также необходимо менять, обновлять и пополнять. </a:t>
            </a:r>
            <a:endParaRPr lang="ru-RU" sz="2400" dirty="0" smtClean="0"/>
          </a:p>
          <a:p>
            <a:pPr marL="0" indent="0" algn="ctr">
              <a:buClr>
                <a:srgbClr val="0000CC"/>
              </a:buClr>
              <a:buNone/>
            </a:pPr>
            <a:r>
              <a:rPr lang="ru-RU" sz="2400" b="1" i="1" dirty="0" smtClean="0"/>
              <a:t>Как </a:t>
            </a:r>
            <a:r>
              <a:rPr lang="ru-RU" sz="2400" b="1" i="1" dirty="0"/>
              <a:t>следствие, среда должна быть не только развивающей, но и развивающейся. </a:t>
            </a:r>
            <a:endParaRPr lang="ru-RU" sz="2400" b="1" i="1" dirty="0" smtClean="0"/>
          </a:p>
          <a:p>
            <a:pPr algn="just">
              <a:buClr>
                <a:srgbClr val="0000CC"/>
              </a:buClr>
              <a:buFont typeface="Wingdings" panose="05000000000000000000" pitchFamily="2" charset="2"/>
              <a:buChar char="ü"/>
            </a:pPr>
            <a:endParaRPr lang="ru-RU" sz="2000" b="1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1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24745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FF"/>
                </a:solidFill>
                <a:latin typeface="Monotype Corsiva" panose="03010101010201010101" pitchFamily="66" charset="0"/>
              </a:rPr>
              <a:t>Нормативные требования по организации развивающей предметно-пространственной среды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2174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Конституция </a:t>
            </a:r>
            <a:r>
              <a:rPr lang="ru-RU" sz="1400" dirty="0"/>
              <a:t>Российской Федерации;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Федеральный </a:t>
            </a:r>
            <a:r>
              <a:rPr lang="ru-RU" sz="1400" dirty="0"/>
              <a:t>закон от 29.12.2012 № 273-ФЗ «Об образовании в </a:t>
            </a:r>
            <a:r>
              <a:rPr lang="ru-RU" sz="1400" dirty="0" smtClean="0"/>
              <a:t>Российской Федерации</a:t>
            </a:r>
            <a:r>
              <a:rPr lang="ru-RU" sz="1400" dirty="0"/>
              <a:t>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Федеральный </a:t>
            </a:r>
            <a:r>
              <a:rPr lang="ru-RU" sz="1400" dirty="0"/>
              <a:t>закон от 02.07.2013 № 185 «О внесении изменений в </a:t>
            </a:r>
            <a:r>
              <a:rPr lang="ru-RU" sz="1400" dirty="0" smtClean="0"/>
              <a:t>отдельные законодательные </a:t>
            </a:r>
            <a:r>
              <a:rPr lang="ru-RU" sz="1400" dirty="0"/>
              <a:t>акты Российской Федерации в связи с принятием </a:t>
            </a:r>
            <a:r>
              <a:rPr lang="ru-RU" sz="1400" dirty="0" smtClean="0"/>
              <a:t>Федерального закона </a:t>
            </a:r>
            <a:r>
              <a:rPr lang="ru-RU" sz="1400" dirty="0"/>
              <a:t>"Об образовании в </a:t>
            </a:r>
            <a:r>
              <a:rPr lang="ru-RU" sz="1400" dirty="0" smtClean="0"/>
              <a:t>РФ»;</a:t>
            </a:r>
            <a:endParaRPr lang="ru-RU" sz="1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Приказ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от 17.10.2013 № 1155 «Об утверждении </a:t>
            </a:r>
            <a:r>
              <a:rPr lang="ru-RU" sz="1400" dirty="0" smtClean="0"/>
              <a:t>федерального государственного </a:t>
            </a:r>
            <a:r>
              <a:rPr lang="ru-RU" sz="1400" dirty="0"/>
              <a:t>образовательного стандарта дошкольного образования»;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Письмо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28.02.2014 № 08-249 «Комментарии к </a:t>
            </a:r>
            <a:r>
              <a:rPr lang="ru-RU" sz="1400" dirty="0" smtClean="0"/>
              <a:t>ФГОС дошкольного </a:t>
            </a:r>
            <a:r>
              <a:rPr lang="ru-RU" sz="1400" dirty="0"/>
              <a:t>образования»;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Концепция </a:t>
            </a:r>
            <a:r>
              <a:rPr lang="ru-RU" sz="1400" dirty="0"/>
              <a:t>содержания непрерывного образования (дошкольное и </a:t>
            </a:r>
            <a:r>
              <a:rPr lang="ru-RU" sz="1400" dirty="0" smtClean="0"/>
              <a:t>начальное звено</a:t>
            </a:r>
            <a:r>
              <a:rPr lang="ru-RU" sz="1400" dirty="0"/>
              <a:t>), </a:t>
            </a:r>
            <a:r>
              <a:rPr lang="ru-RU" sz="1400" dirty="0" smtClean="0"/>
              <a:t>утвержденная </a:t>
            </a:r>
            <a:r>
              <a:rPr lang="ru-RU" sz="1400" dirty="0"/>
              <a:t>Федеральным координационным советом по общему </a:t>
            </a:r>
            <a:r>
              <a:rPr lang="ru-RU" sz="1400" dirty="0" smtClean="0"/>
              <a:t>образованию </a:t>
            </a:r>
            <a:r>
              <a:rPr lang="ru-RU" sz="1400" dirty="0"/>
              <a:t>Министерства образования РФ от 17 июня 2003 года;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Постановление </a:t>
            </a:r>
            <a:r>
              <a:rPr lang="ru-RU" sz="1400" dirty="0"/>
              <a:t>Главного государственного санитарного врача РФ </a:t>
            </a:r>
            <a:r>
              <a:rPr lang="ru-RU" sz="1400" dirty="0" smtClean="0"/>
              <a:t>от 15.05.2013 </a:t>
            </a:r>
            <a:r>
              <a:rPr lang="ru-RU" sz="1400" dirty="0"/>
              <a:t>№ 26 «Об утверждении СанПиН 2.4.1.3049-13 «</a:t>
            </a:r>
            <a:r>
              <a:rPr lang="ru-RU" sz="1400" dirty="0" smtClean="0"/>
              <a:t>Санитарно-эпидемиологические </a:t>
            </a:r>
            <a:r>
              <a:rPr lang="ru-RU" sz="1400" dirty="0"/>
              <a:t>требования к устройству, содержанию и организации режима </a:t>
            </a:r>
            <a:r>
              <a:rPr lang="ru-RU" sz="1400" dirty="0" smtClean="0"/>
              <a:t>работы дошкольных </a:t>
            </a:r>
            <a:r>
              <a:rPr lang="ru-RU" sz="1400" dirty="0"/>
              <a:t>образовательных организаций»;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Постановление </a:t>
            </a:r>
            <a:r>
              <a:rPr lang="ru-RU" sz="1400" dirty="0"/>
              <a:t>Главного государственного санитарного врача РФ </a:t>
            </a:r>
            <a:r>
              <a:rPr lang="ru-RU" sz="1400" dirty="0" smtClean="0"/>
              <a:t>от 19.12.2013</a:t>
            </a:r>
            <a:r>
              <a:rPr lang="ru-RU" sz="1400" dirty="0"/>
              <a:t>. № 68 «Об утверждении СанПиН 2.4.1.3147-13 «</a:t>
            </a:r>
            <a:r>
              <a:rPr lang="ru-RU" sz="1400" dirty="0" smtClean="0"/>
              <a:t>Санитарно-эпидемиологические </a:t>
            </a:r>
            <a:r>
              <a:rPr lang="ru-RU" sz="1400" dirty="0"/>
              <a:t>требования к дошкольным группам, размещенным в жилых </a:t>
            </a:r>
            <a:r>
              <a:rPr lang="ru-RU" sz="1400" dirty="0" smtClean="0"/>
              <a:t>помещениях </a:t>
            </a:r>
            <a:r>
              <a:rPr lang="ru-RU" sz="1400" dirty="0"/>
              <a:t>жилищного фонда»;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Национальная </a:t>
            </a:r>
            <a:r>
              <a:rPr lang="ru-RU" sz="1400" dirty="0"/>
              <a:t>образовательная инициатива «Наша новая школа», </a:t>
            </a:r>
            <a:r>
              <a:rPr lang="ru-RU" sz="1400" dirty="0" smtClean="0"/>
              <a:t>утверждённая </a:t>
            </a:r>
            <a:r>
              <a:rPr lang="ru-RU" sz="1400" dirty="0"/>
              <a:t>Президентом РФ 04.02.2010 № Пр-271;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Письмо </a:t>
            </a:r>
            <a:r>
              <a:rPr lang="ru-RU" sz="1400" dirty="0"/>
              <a:t>Минобразования России от 17 мая 1995 года № 61/19-12 «О </a:t>
            </a:r>
            <a:r>
              <a:rPr lang="ru-RU" sz="1400" dirty="0" smtClean="0"/>
              <a:t>психолого-педагогических </a:t>
            </a:r>
            <a:r>
              <a:rPr lang="ru-RU" sz="1400" dirty="0"/>
              <a:t>требованиях к играм и игрушкам в современных условиях» (</a:t>
            </a:r>
            <a:r>
              <a:rPr lang="ru-RU" sz="1400" dirty="0" smtClean="0"/>
              <a:t>вместе </a:t>
            </a:r>
            <a:r>
              <a:rPr lang="ru-RU" sz="1400" dirty="0"/>
              <a:t>с «Порядком проведения психолого-педагогической экспертизы детских игр </a:t>
            </a:r>
            <a:r>
              <a:rPr lang="ru-RU" sz="1400" dirty="0" smtClean="0"/>
              <a:t>и игрушек</a:t>
            </a:r>
            <a:r>
              <a:rPr lang="ru-RU" sz="1400" dirty="0"/>
              <a:t>», «Методическими указаниями к психолого-педагогической экспертизе </a:t>
            </a:r>
            <a:r>
              <a:rPr lang="ru-RU" sz="1400" dirty="0" smtClean="0"/>
              <a:t>игр и </a:t>
            </a:r>
            <a:r>
              <a:rPr lang="ru-RU" sz="1400" dirty="0"/>
              <a:t>игрушек», «Методическими указаниями для работников дошкольных </a:t>
            </a:r>
            <a:r>
              <a:rPr lang="ru-RU" sz="1400" dirty="0" smtClean="0"/>
              <a:t>образовательных </a:t>
            </a:r>
            <a:r>
              <a:rPr lang="ru-RU" sz="1400" dirty="0"/>
              <a:t>учреждении "О психолого-педагогической ценности игр и игрушек"»);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Приказ </a:t>
            </a:r>
            <a:r>
              <a:rPr lang="ru-RU" sz="1400" dirty="0"/>
              <a:t>Министерства образования РФ от 26.06.2000 №1917 «Об </a:t>
            </a:r>
            <a:r>
              <a:rPr lang="ru-RU" sz="1400" dirty="0" smtClean="0"/>
              <a:t>экспертизе настольных</a:t>
            </a:r>
            <a:r>
              <a:rPr lang="ru-RU" sz="1400" dirty="0"/>
              <a:t>, компьютерных и иных игр, игрушек и игровых сооружений для детей»;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Письмо </a:t>
            </a:r>
            <a:r>
              <a:rPr lang="ru-RU" sz="1400" dirty="0"/>
              <a:t>Минобразования РФ от 15.03.2004 № 03-51-46ин/14-03 «О </a:t>
            </a:r>
            <a:r>
              <a:rPr lang="ru-RU" sz="1400" dirty="0" smtClean="0"/>
              <a:t>направлении </a:t>
            </a:r>
            <a:r>
              <a:rPr lang="ru-RU" sz="1400" dirty="0"/>
              <a:t>Примерных требований к содержанию развивающей среды детей </a:t>
            </a:r>
            <a:r>
              <a:rPr lang="ru-RU" sz="1400" dirty="0" smtClean="0"/>
              <a:t>дошкольного возраста</a:t>
            </a:r>
            <a:r>
              <a:rPr lang="ru-RU" sz="1400" dirty="0"/>
              <a:t>, воспитывающихся в семье».</a:t>
            </a:r>
          </a:p>
        </p:txBody>
      </p:sp>
    </p:spTree>
    <p:extLst>
      <p:ext uri="{BB962C8B-B14F-4D97-AF65-F5344CB8AC3E}">
        <p14:creationId xmlns:p14="http://schemas.microsoft.com/office/powerpoint/2010/main" val="11807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96752"/>
            <a:ext cx="10972800" cy="504056"/>
          </a:xfrm>
        </p:spPr>
        <p:txBody>
          <a:bodyPr>
            <a:noAutofit/>
          </a:bodyPr>
          <a:lstStyle/>
          <a:p>
            <a:pPr>
              <a:buClr>
                <a:srgbClr val="0000CC"/>
              </a:buClr>
            </a:pPr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Общая характеристика группы.</a:t>
            </a:r>
            <a:b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FF00FF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Clr>
                <a:srgbClr val="0000CC"/>
              </a:buClr>
              <a:buNone/>
            </a:pPr>
            <a:r>
              <a:rPr lang="ru-RU" sz="4000" b="1" dirty="0" smtClean="0"/>
              <a:t>Приёмная: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Информационный стенд для родителей  1 </a:t>
            </a:r>
            <a:r>
              <a:rPr lang="ru-RU" sz="3100" b="1" dirty="0" err="1" smtClean="0"/>
              <a:t>шт</a:t>
            </a:r>
            <a:r>
              <a:rPr lang="ru-RU" sz="3100" b="1" dirty="0" smtClean="0"/>
              <a:t>;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Информационный стенд «Внимание»(объявления) 1шт;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Информационный стенд будущего первоклассника 1шт;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Рекомендации специалистов (консультации врача и психолог, и рекомендации родителям по организации досуга детей – постоянно обновляется); 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Стенд «Наше творчество» (постоянно обновляется выставка детских работ) 1 </a:t>
            </a:r>
            <a:r>
              <a:rPr lang="ru-RU" sz="3100" b="1" dirty="0" err="1" smtClean="0"/>
              <a:t>шт</a:t>
            </a:r>
            <a:r>
              <a:rPr lang="ru-RU" sz="3100" b="1" dirty="0" smtClean="0"/>
              <a:t>; 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Стенд лепки 1шт; 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Индивидуальные шкафчики для раздевалки с определителями индивидуальной принадлежности (яркими картинками) 20шт; 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Центр по физической культуре; 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Зеркало 1 </a:t>
            </a:r>
            <a:r>
              <a:rPr lang="ru-RU" sz="3100" b="1" dirty="0" err="1" smtClean="0"/>
              <a:t>шт</a:t>
            </a:r>
            <a:r>
              <a:rPr lang="ru-RU" sz="3100" b="1" dirty="0" smtClean="0"/>
              <a:t>; 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Скамейка 1 </a:t>
            </a:r>
            <a:r>
              <a:rPr lang="ru-RU" sz="3100" b="1" dirty="0" err="1" smtClean="0"/>
              <a:t>шт</a:t>
            </a:r>
            <a:r>
              <a:rPr lang="ru-RU" sz="3100" b="1" dirty="0" smtClean="0"/>
              <a:t>; 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3100" b="1" dirty="0" smtClean="0"/>
              <a:t>Стенд «Мы потерялись» 1 </a:t>
            </a:r>
            <a:r>
              <a:rPr lang="ru-RU" sz="3100" b="1" dirty="0" err="1" smtClean="0"/>
              <a:t>шт</a:t>
            </a:r>
            <a:r>
              <a:rPr lang="ru-RU" sz="31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102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Спальная комната: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Кроватки детские </a:t>
            </a:r>
            <a:r>
              <a:rPr lang="ru-RU" dirty="0" smtClean="0"/>
              <a:t>23шт</a:t>
            </a:r>
            <a:r>
              <a:rPr lang="ru-RU" dirty="0" smtClean="0"/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Матрасы </a:t>
            </a:r>
            <a:r>
              <a:rPr lang="ru-RU" dirty="0" smtClean="0"/>
              <a:t>23шт</a:t>
            </a:r>
            <a:r>
              <a:rPr lang="ru-RU" dirty="0" smtClean="0"/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Подушки </a:t>
            </a:r>
            <a:r>
              <a:rPr lang="ru-RU" dirty="0" smtClean="0"/>
              <a:t>23шт</a:t>
            </a:r>
            <a:r>
              <a:rPr lang="ru-RU" dirty="0" smtClean="0"/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Одеяла </a:t>
            </a:r>
            <a:r>
              <a:rPr lang="ru-RU" dirty="0" smtClean="0"/>
              <a:t>23шт</a:t>
            </a:r>
            <a:r>
              <a:rPr lang="ru-RU" dirty="0" smtClean="0"/>
              <a:t>;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Комплекты детского постельного белья </a:t>
            </a:r>
            <a:r>
              <a:rPr lang="ru-RU" dirty="0" smtClean="0"/>
              <a:t>23шт</a:t>
            </a:r>
            <a:r>
              <a:rPr lang="ru-RU" dirty="0" smtClean="0"/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Шкаф 1 </a:t>
            </a:r>
            <a:r>
              <a:rPr lang="ru-RU" dirty="0" err="1" smtClean="0"/>
              <a:t>шт</a:t>
            </a:r>
            <a:r>
              <a:rPr lang="ru-RU" dirty="0" smtClean="0"/>
              <a:t>;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33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Групповая комната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328592"/>
          </a:xfrm>
        </p:spPr>
        <p:txBody>
          <a:bodyPr>
            <a:normAutofit fontScale="400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</a:t>
            </a:r>
            <a:r>
              <a:rPr lang="ru-RU" sz="5500" b="1" dirty="0" err="1" smtClean="0"/>
              <a:t>изодеятельности</a:t>
            </a:r>
            <a:r>
              <a:rPr lang="ru-RU" sz="5500" b="1" dirty="0" smtClean="0"/>
              <a:t> 1шт;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театрализованной деятельности 1шт;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природы 1шт;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Столы 10 </a:t>
            </a:r>
            <a:r>
              <a:rPr lang="ru-RU" sz="5500" b="1" dirty="0" err="1" smtClean="0"/>
              <a:t>шт</a:t>
            </a:r>
            <a:r>
              <a:rPr lang="ru-RU" sz="5500" b="1" dirty="0" smtClean="0"/>
              <a:t>; Стулья 25шт;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дежурства 1шт;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Доска 1 </a:t>
            </a:r>
            <a:r>
              <a:rPr lang="ru-RU" sz="5500" b="1" dirty="0" err="1" smtClean="0"/>
              <a:t>шт</a:t>
            </a:r>
            <a:r>
              <a:rPr lang="ru-RU" sz="5500" b="1" dirty="0" smtClean="0"/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книги 1 </a:t>
            </a:r>
            <a:r>
              <a:rPr lang="ru-RU" sz="5500" b="1" dirty="0" err="1" smtClean="0"/>
              <a:t>шт</a:t>
            </a:r>
            <a:r>
              <a:rPr lang="ru-RU" sz="5500" b="1" dirty="0" smtClean="0"/>
              <a:t>; 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Коробка строительного материала 2 </a:t>
            </a:r>
            <a:r>
              <a:rPr lang="ru-RU" sz="5500" b="1" dirty="0" err="1" smtClean="0"/>
              <a:t>шт</a:t>
            </a:r>
            <a:r>
              <a:rPr lang="ru-RU" sz="5500" b="1" dirty="0" smtClean="0"/>
              <a:t>; 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Игровая зона для девочек 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Игровая зона для мальчиков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Игровая зона «Больница» 1 </a:t>
            </a:r>
            <a:r>
              <a:rPr lang="ru-RU" sz="5500" b="1" dirty="0" err="1" smtClean="0"/>
              <a:t>шт</a:t>
            </a:r>
            <a:r>
              <a:rPr lang="ru-RU" sz="5500" b="1" dirty="0" smtClean="0"/>
              <a:t>; 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«ПДД» 1 </a:t>
            </a:r>
            <a:r>
              <a:rPr lang="ru-RU" sz="5500" b="1" dirty="0" err="1" smtClean="0"/>
              <a:t>шт</a:t>
            </a:r>
            <a:r>
              <a:rPr lang="ru-RU" sz="5500" b="1" dirty="0" smtClean="0"/>
              <a:t>; 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«Строительства» 1 </a:t>
            </a:r>
            <a:r>
              <a:rPr lang="ru-RU" sz="5500" b="1" dirty="0" err="1" smtClean="0"/>
              <a:t>шт</a:t>
            </a:r>
            <a:r>
              <a:rPr lang="ru-RU" sz="5500" b="1" dirty="0" smtClean="0"/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уединения 1 </a:t>
            </a:r>
            <a:r>
              <a:rPr lang="ru-RU" sz="5500" b="1" dirty="0" err="1" smtClean="0"/>
              <a:t>шт</a:t>
            </a:r>
            <a:r>
              <a:rPr lang="ru-RU" sz="5500" b="1" dirty="0" smtClean="0"/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5500" b="1" dirty="0" smtClean="0"/>
              <a:t>Центр математического развития 1шт;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20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2" y="1124744"/>
            <a:ext cx="5030026" cy="504056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1124744"/>
            <a:ext cx="5112568" cy="504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42" y="332656"/>
            <a:ext cx="10972800" cy="92697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Наша группа: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8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976" y="836712"/>
            <a:ext cx="5616624" cy="10801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уединения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667940"/>
            <a:ext cx="5486400" cy="47133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Уголок уединения призван решать одну из задач стандарта дошкольного образования – создания благоприятных условий для реализации индивидуальной потребности ребенка в покое. Это место для фантазии, где можно посидеть, полежать, успокоится, а потом вылезти и снова включиться в общую суету.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1" y="404664"/>
            <a:ext cx="431213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4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творчества (</a:t>
            </a:r>
            <a:r>
              <a:rPr lang="ru-RU" b="1" i="1" dirty="0" err="1" smtClean="0">
                <a:solidFill>
                  <a:srgbClr val="FF00FF"/>
                </a:solidFill>
                <a:latin typeface="Monotype Corsiva" panose="03010101010201010101" pitchFamily="66" charset="0"/>
              </a:rPr>
              <a:t>изодеятельности</a:t>
            </a:r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912" y="1613432"/>
            <a:ext cx="5702424" cy="4111188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Цветные карандаши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Цветные краски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Раскраски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Пластилин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Стеки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Доски для лепки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Скатерти для творчества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Непроливайки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Кисточки</a:t>
            </a:r>
            <a:endParaRPr lang="ru-RU" dirty="0"/>
          </a:p>
        </p:txBody>
      </p:sp>
      <p:pic>
        <p:nvPicPr>
          <p:cNvPr id="2050" name="Picture 2" descr="https://sun9-33.userapi.com/Se9yjVREcJix5kPu4ae5BHCPbApmWtnrVzzI6w/HrHVVzpaZ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268760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0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Игровая комната для девочек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60096" y="1628800"/>
            <a:ext cx="4320480" cy="386915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Куклы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Шкаф для одежды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Одежда для кукол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Наборы посуда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Детский кухонный гарнитур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Мягкие модули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Наборы фруктов и овощей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Коляски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Кроватки для кукол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94" y="1484784"/>
            <a:ext cx="51845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2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Игровой центр для мальчиков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268760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3935760" y="3356992"/>
            <a:ext cx="3147814" cy="2930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7496" y="1628800"/>
            <a:ext cx="41782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Машинки большие и маленькие;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Ящики с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Ящики со строительным материалом;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Конструкторы;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Мягкие модули;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82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052736"/>
            <a:ext cx="10959008" cy="1011222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54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5400" b="1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54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Наша группа</a:t>
            </a:r>
            <a:br>
              <a:rPr lang="ru-RU" sz="54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sz="5400" b="1" i="1" dirty="0">
                <a:solidFill>
                  <a:srgbClr val="FF00FF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i="1" dirty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latin typeface="+mn-lt"/>
              </a:rPr>
              <a:t>Нашу группу посещают </a:t>
            </a:r>
            <a:r>
              <a:rPr lang="ru-RU" sz="4000" dirty="0" smtClean="0">
                <a:latin typeface="+mn-lt"/>
              </a:rPr>
              <a:t>23 </a:t>
            </a:r>
            <a:r>
              <a:rPr lang="ru-RU" sz="4000" dirty="0" smtClean="0">
                <a:latin typeface="+mn-lt"/>
              </a:rPr>
              <a:t>воспитанника.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 </a:t>
            </a:r>
            <a:r>
              <a:rPr lang="ru-RU" sz="4000" dirty="0">
                <a:latin typeface="+mn-lt"/>
              </a:rPr>
              <a:t>Из них </a:t>
            </a:r>
            <a:r>
              <a:rPr lang="ru-RU" sz="4000" dirty="0" smtClean="0">
                <a:latin typeface="+mn-lt"/>
              </a:rPr>
              <a:t>9 </a:t>
            </a:r>
            <a:r>
              <a:rPr lang="ru-RU" sz="4000" dirty="0" smtClean="0">
                <a:latin typeface="+mn-lt"/>
              </a:rPr>
              <a:t>мальчиков </a:t>
            </a:r>
            <a:r>
              <a:rPr lang="ru-RU" sz="4000" dirty="0">
                <a:latin typeface="+mn-lt"/>
              </a:rPr>
              <a:t>и </a:t>
            </a:r>
            <a:r>
              <a:rPr lang="ru-RU" sz="4000" dirty="0" smtClean="0">
                <a:latin typeface="+mn-lt"/>
              </a:rPr>
              <a:t>14 </a:t>
            </a:r>
            <a:r>
              <a:rPr lang="ru-RU" sz="4000" dirty="0" smtClean="0">
                <a:latin typeface="+mn-lt"/>
              </a:rPr>
              <a:t>девочек</a:t>
            </a:r>
            <a:r>
              <a:rPr lang="ru-RU" sz="4000" dirty="0">
                <a:latin typeface="+mn-lt"/>
              </a:rPr>
              <a:t>,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каждый </a:t>
            </a:r>
            <a:r>
              <a:rPr lang="ru-RU" sz="4000" dirty="0">
                <a:latin typeface="+mn-lt"/>
              </a:rPr>
              <a:t>со своими интересами</a:t>
            </a:r>
            <a:r>
              <a:rPr lang="ru-RU" sz="4000" dirty="0" smtClean="0">
                <a:latin typeface="+mn-lt"/>
              </a:rPr>
              <a:t>,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 </a:t>
            </a:r>
            <a:r>
              <a:rPr lang="ru-RU" sz="4000" dirty="0">
                <a:latin typeface="+mn-lt"/>
              </a:rPr>
              <a:t>умениями и способностями.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7816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3.userapi.com/OZjTyPdrqfqdb6VkUiSJtlPAoOEB0NMgLLz34A/1ZOQSZlti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620688"/>
            <a:ext cx="5616624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457200" algn="l"/>
              </a:tabLst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перекрестка;</a:t>
            </a:r>
            <a:endParaRPr lang="ru-RU" altLang="ru-RU" sz="2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457200" algn="l"/>
              </a:tabLst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знаки;</a:t>
            </a:r>
            <a:endParaRPr lang="ru-RU" altLang="ru-RU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457200" algn="l"/>
              </a:tabLst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картинки;</a:t>
            </a:r>
            <a:endParaRPr lang="ru-RU" altLang="ru-RU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457200" algn="l"/>
              </a:tabLst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транспорта;</a:t>
            </a:r>
            <a:endParaRPr lang="ru-RU" altLang="ru-RU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457200" algn="l"/>
              </a:tabLst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 дидактические игры по ПДД и ОБЖ («Уроки безопасности», «Транспорт», «Учим дорожные знаки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altLang="ru-RU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457200" algn="l"/>
              </a:tabLst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Фуражка  инспектора ГИБДД, жезл, рули,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светофор;</a:t>
            </a:r>
            <a:endParaRPr lang="ru-RU" altLang="ru-RU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457200" algn="l"/>
              </a:tabLst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Коврик-макет уличных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дорог.</a:t>
            </a:r>
            <a:endParaRPr lang="ru-RU" altLang="ru-RU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694312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ПДД.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345940"/>
            <a:ext cx="2880320" cy="3844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труда (уголок дежурств).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7934672" cy="452596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Уголок </a:t>
            </a: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дежурства с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кармашками, картинки;</a:t>
            </a:r>
            <a:endParaRPr lang="ru-RU" altLang="ru-RU" sz="2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Инвентарь для дежурства по столовой: фартуки,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шапочки;</a:t>
            </a:r>
            <a:endParaRPr lang="ru-RU" altLang="ru-RU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Инвентарь для мытья игрушек и стирки кукольной одежды: тазики, бельевая верёвка, прищепки, мыло, фартуки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клеёнчатые;</a:t>
            </a:r>
          </a:p>
          <a:p>
            <a:pPr marL="0" lvl="0" indent="0" eaLnBrk="0" fontAlgn="base" hangingPunc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Инвентарь для ухода за растениями (опрыскиватель, лейки, инструменты для рыхления земли в горшках и т.д.);</a:t>
            </a:r>
            <a:endParaRPr lang="ru-RU" altLang="ru-RU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Салфетницы,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  <a:r>
              <a:rPr lang="ru-RU" altLang="ru-RU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3907634"/>
            <a:ext cx="2903984" cy="2522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активности (уголок сюжетно-ролевых игр).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344" y="1268761"/>
            <a:ext cx="11391056" cy="4857404"/>
          </a:xfrm>
        </p:spPr>
        <p:txBody>
          <a:bodyPr numCol="3">
            <a:normAutofit/>
          </a:bodyPr>
          <a:lstStyle/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«Магазин»:</a:t>
            </a:r>
            <a:endParaRPr lang="ru-RU" alt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Касса, весы.</a:t>
            </a:r>
            <a:endParaRPr lang="ru-RU" altLang="ru-R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  <a:buAutoNum type="arabicPeriod" startAt="2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Муляжи кондитерских</a:t>
            </a: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изделий.</a:t>
            </a: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  <a:buAutoNum type="arabicPeriod" startAt="3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Муляжи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хлебобулочных 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Корзины, кошельки.</a:t>
            </a: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Предметы-заместители.</a:t>
            </a: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Овощи, фрукты. 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7728" y="1268761"/>
            <a:ext cx="4680520" cy="306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«Семья»:</a:t>
            </a:r>
            <a:endParaRPr lang="ru-RU" alt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Игрушечная посуда: кухонная, чайная, столовая; </a:t>
            </a: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Куклы, куклы-пупсы, одежда для кукол;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Коляска.</a:t>
            </a: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Гладильная доска, утюги.</a:t>
            </a: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Предметы-заместители.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12224" y="1124744"/>
            <a:ext cx="360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/>
              <a:t>Сюжетно-ролевая игра «Больница»:</a:t>
            </a:r>
          </a:p>
          <a:p>
            <a:pPr algn="ctr">
              <a:lnSpc>
                <a:spcPct val="150000"/>
              </a:lnSpc>
            </a:pPr>
            <a:r>
              <a:rPr lang="ru-RU" sz="2200" dirty="0"/>
              <a:t>1. Медицинские халаты и шапочки.</a:t>
            </a:r>
          </a:p>
          <a:p>
            <a:pPr algn="ctr">
              <a:lnSpc>
                <a:spcPct val="150000"/>
              </a:lnSpc>
            </a:pPr>
            <a:r>
              <a:rPr lang="ru-RU" sz="2200" dirty="0"/>
              <a:t>2. Набор доктора: «Аптека»: </a:t>
            </a:r>
          </a:p>
          <a:p>
            <a:pPr algn="ctr">
              <a:lnSpc>
                <a:spcPct val="150000"/>
              </a:lnSpc>
            </a:pPr>
            <a:r>
              <a:rPr lang="ru-RU" sz="2200" dirty="0"/>
              <a:t>Вата, бинты, лекарства, градусники, мерные ложечки, пипетки, стаканчики, шпатели. </a:t>
            </a:r>
            <a:r>
              <a:rPr lang="ru-RU" sz="2200" dirty="0" smtClean="0"/>
              <a:t>Рецепты. </a:t>
            </a:r>
            <a:endParaRPr lang="ru-RU" sz="2200" dirty="0"/>
          </a:p>
          <a:p>
            <a:pPr algn="ctr">
              <a:lnSpc>
                <a:spcPct val="150000"/>
              </a:lnSpc>
            </a:pPr>
            <a:r>
              <a:rPr lang="ru-RU" sz="2200" dirty="0"/>
              <a:t>3.Ростомер.</a:t>
            </a: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4297363"/>
            <a:ext cx="2202556" cy="1651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04664"/>
            <a:ext cx="3962400" cy="334670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911424" y="620713"/>
            <a:ext cx="10061376" cy="5505450"/>
          </a:xfrm>
        </p:spPr>
        <p:txBody>
          <a:bodyPr numCol="1"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 dirty="0" smtClean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 dirty="0" smtClean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 dirty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 dirty="0" smtClean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 dirty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 dirty="0" smtClean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 dirty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800" b="1" dirty="0" smtClean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b="1" dirty="0" smtClean="0">
                <a:cs typeface="Times New Roman" panose="02020603050405020304" pitchFamily="18" charset="0"/>
              </a:rPr>
              <a:t>Сюжетно-ролевая игра «Стройка»:</a:t>
            </a:r>
            <a:endParaRPr lang="ru-RU" altLang="ru-RU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AutoNum type="arabicPeriod"/>
            </a:pPr>
            <a:r>
              <a:rPr lang="ru-RU" altLang="ru-RU" sz="2200" dirty="0" smtClean="0">
                <a:cs typeface="Times New Roman" panose="02020603050405020304" pitchFamily="18" charset="0"/>
              </a:rPr>
              <a:t>Строительный </a:t>
            </a:r>
            <a:r>
              <a:rPr lang="ru-RU" altLang="ru-RU" sz="2200" dirty="0">
                <a:cs typeface="Times New Roman" panose="02020603050405020304" pitchFamily="18" charset="0"/>
              </a:rPr>
              <a:t>материал: крупный и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мелкий,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2. Строительные </a:t>
            </a:r>
            <a:r>
              <a:rPr lang="ru-RU" altLang="ru-RU" sz="2200" dirty="0">
                <a:cs typeface="Times New Roman" panose="02020603050405020304" pitchFamily="18" charset="0"/>
              </a:rPr>
              <a:t>инструменты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пила, плоскогубцы, </a:t>
            </a: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гаечный </a:t>
            </a:r>
            <a:r>
              <a:rPr lang="ru-RU" altLang="ru-RU" sz="2200" dirty="0">
                <a:cs typeface="Times New Roman" panose="02020603050405020304" pitchFamily="18" charset="0"/>
              </a:rPr>
              <a:t>ключ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, молоток, тиски</a:t>
            </a:r>
            <a:r>
              <a:rPr lang="ru-RU" altLang="ru-RU" sz="2200" dirty="0">
                <a:cs typeface="Times New Roman" panose="02020603050405020304" pitchFamily="18" charset="0"/>
              </a:rPr>
              <a:t>, отвертка и </a:t>
            </a:r>
            <a:r>
              <a:rPr lang="ru-RU" altLang="ru-RU" sz="2200" dirty="0" err="1">
                <a:cs typeface="Times New Roman" panose="02020603050405020304" pitchFamily="18" charset="0"/>
              </a:rPr>
              <a:t>т.д</a:t>
            </a:r>
            <a:r>
              <a:rPr lang="ru-RU" altLang="ru-RU" sz="2200" dirty="0">
                <a:cs typeface="Times New Roman" panose="02020603050405020304" pitchFamily="18" charset="0"/>
              </a:rPr>
              <a:t>);</a:t>
            </a:r>
            <a:endParaRPr lang="ru-RU" altLang="ru-RU" sz="2200" dirty="0"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3</a:t>
            </a:r>
            <a:r>
              <a:rPr lang="ru-RU" altLang="ru-RU" sz="2200" dirty="0">
                <a:cs typeface="Times New Roman" panose="02020603050405020304" pitchFamily="18" charset="0"/>
              </a:rPr>
              <a:t>. Предметы-заместители.</a:t>
            </a:r>
            <a:endParaRPr lang="ru-RU" altLang="ru-RU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97266" y="1124744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Сюжетно-ролевая игра «Шофёр»: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1. Рули, штурвалы.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2. Инструменты.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3. Разнообразные машины.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4. Фуражка регулировщика.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5. Жезл, свисток.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6. Светофор.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7. Предметы-замести</a:t>
            </a:r>
            <a:r>
              <a:rPr lang="ru-RU" dirty="0" smtClean="0"/>
              <a:t>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6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Познавательное развитие.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/>
              <a:t>Центр патриотического воспитания и краеведения;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/>
              <a:t>Центр математического развития;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/>
              <a:t>Центр экспериментирования;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/>
              <a:t>Центр конструктивной деятельности</a:t>
            </a:r>
            <a:r>
              <a:rPr lang="ru-RU" sz="4000" b="1" dirty="0" smtClean="0">
                <a:solidFill>
                  <a:srgbClr val="0000FF"/>
                </a:solidFill>
              </a:rPr>
              <a:t>.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869160"/>
            <a:ext cx="6696744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65293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природы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3952" y="1360338"/>
            <a:ext cx="4982344" cy="45693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Лаборатория ( </a:t>
            </a:r>
            <a:r>
              <a:rPr lang="ru-RU" sz="2400" b="1" dirty="0" err="1" smtClean="0"/>
              <a:t>увелич.стекла</a:t>
            </a:r>
            <a:r>
              <a:rPr lang="ru-RU" sz="2400" b="1" dirty="0" smtClean="0"/>
              <a:t>, песочные часы, </a:t>
            </a:r>
            <a:r>
              <a:rPr lang="ru-RU" sz="2400" b="1" dirty="0" err="1" smtClean="0"/>
              <a:t>пластик.баночки</a:t>
            </a:r>
            <a:r>
              <a:rPr lang="ru-RU" sz="2400" b="1" dirty="0" smtClean="0"/>
              <a:t>, стаканы, трубочки, микроскоп, камушки, ракушки, шишки, скорлупа, желуди, макеты фруктов и овощей, «зимний огород»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Макет аквариума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Лейки для поливы цветов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Тряпочки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Палочки для рыхления цветов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Различные плакаты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Дидактические игры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Альбомы по различным темам </a:t>
            </a:r>
            <a:endParaRPr lang="ru-RU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96752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1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20.userapi.com/rE4L6xqFEccozc8GMVFPJXQebNO6cVUTj50pcQ/Xrgn_ayiS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21" y="476672"/>
            <a:ext cx="4028299" cy="57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548680"/>
            <a:ext cx="62064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математического развития.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8006680" cy="478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1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r>
              <a:rPr lang="ru-RU" sz="2000" b="1" dirty="0"/>
              <a:t>Наборы геометрических фигур, </a:t>
            </a:r>
            <a:r>
              <a:rPr lang="ru-RU" sz="2000" b="1" dirty="0" smtClean="0"/>
              <a:t>цифр;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2 Игры на сравнение предметов по нескольким признакам: «Найди  отличия», «Найди одинаковых», «Предметы и контуры», «Хитрые предметы», «Большой, средний, маленький</a:t>
            </a:r>
            <a:r>
              <a:rPr lang="ru-RU" sz="2000" b="1" dirty="0" smtClean="0"/>
              <a:t>»;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3. Игры на установление последовательности предметов по степени возрастания: «Разложи предметы по высоте, длине, ширине и т.п</a:t>
            </a:r>
            <a:r>
              <a:rPr lang="ru-RU" sz="2000" b="1" dirty="0" smtClean="0"/>
              <a:t>.»;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4. Дидактические игры:  «Геометрические формы</a:t>
            </a:r>
            <a:r>
              <a:rPr lang="ru-RU" sz="2000" b="1" dirty="0" smtClean="0"/>
              <a:t>»;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«Подбери по цвету и форме»»;</a:t>
            </a:r>
          </a:p>
          <a:p>
            <a:pPr marL="0" indent="0">
              <a:buNone/>
            </a:pPr>
            <a:r>
              <a:rPr lang="ru-RU" sz="2000" b="1" dirty="0"/>
              <a:t>5. Игры на составление целого: «</a:t>
            </a:r>
            <a:r>
              <a:rPr lang="ru-RU" sz="2000" b="1" dirty="0" smtClean="0"/>
              <a:t>Паззлы</a:t>
            </a:r>
            <a:r>
              <a:rPr lang="ru-RU" sz="2000" b="1" dirty="0"/>
              <a:t>», «Собери узор»;</a:t>
            </a:r>
          </a:p>
          <a:p>
            <a:pPr marL="0" indent="0">
              <a:buNone/>
            </a:pPr>
            <a:r>
              <a:rPr lang="ru-RU" sz="2000" b="1" dirty="0"/>
              <a:t>6. Геометрические плоскостные фигуры и объемные формы, различные по цвету, размеру;</a:t>
            </a:r>
          </a:p>
          <a:p>
            <a:pPr marL="0" indent="0">
              <a:buNone/>
            </a:pPr>
            <a:r>
              <a:rPr lang="ru-RU" sz="2000" b="1" dirty="0"/>
              <a:t>7 . Цветные счетные палочки;</a:t>
            </a:r>
          </a:p>
          <a:p>
            <a:pPr marL="0" indent="0">
              <a:buNone/>
            </a:pPr>
            <a:r>
              <a:rPr lang="ru-RU" sz="2000" b="1" dirty="0"/>
              <a:t>8. Геометрические </a:t>
            </a:r>
            <a:r>
              <a:rPr lang="ru-RU" sz="2000" b="1" dirty="0" smtClean="0"/>
              <a:t>вкладыши. </a:t>
            </a:r>
            <a:endParaRPr lang="ru-RU" sz="2000" b="1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8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Речевое развитие.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0000FF"/>
                </a:solidFill>
              </a:rPr>
              <a:t>Центр речевого развития;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0000FF"/>
                </a:solidFill>
              </a:rPr>
              <a:t>Полочка умных книг.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869160"/>
            <a:ext cx="5544616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783813"/>
            <a:ext cx="3600400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402624"/>
            <a:ext cx="10972800" cy="1298184"/>
          </a:xfrm>
        </p:spPr>
        <p:txBody>
          <a:bodyPr numCol="2"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речевого</a:t>
            </a:r>
            <a:b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развития</a:t>
            </a:r>
            <a:b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Полочка умных книг</a:t>
            </a:r>
            <a:r>
              <a:rPr lang="ru-RU" b="1" i="1" dirty="0">
                <a:solidFill>
                  <a:srgbClr val="FF00FF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sz="2000" dirty="0" smtClean="0">
                <a:solidFill>
                  <a:srgbClr val="FF00FF"/>
                </a:solidFill>
                <a:latin typeface="+mn-lt"/>
              </a:rPr>
              <a:t> </a:t>
            </a:r>
            <a:br>
              <a:rPr lang="ru-RU" sz="2000" dirty="0" smtClean="0">
                <a:solidFill>
                  <a:srgbClr val="FF00FF"/>
                </a:solidFill>
                <a:latin typeface="+mn-lt"/>
              </a:rPr>
            </a:br>
            <a:r>
              <a:rPr lang="ru-RU" dirty="0" smtClean="0"/>
              <a:t> </a:t>
            </a:r>
            <a:endParaRPr lang="ru-RU" sz="2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426187"/>
            <a:ext cx="5198368" cy="5301208"/>
          </a:xfrm>
        </p:spPr>
        <p:txBody>
          <a:bodyPr numCol="1">
            <a:normAutofit fontScale="92500"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sz="2000" dirty="0" smtClean="0"/>
              <a:t>Настольно- печатные игры по развитию              речи;                                                                                        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sz="2000" dirty="0" smtClean="0"/>
              <a:t>Сюжетные картинки для составления рассказов;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sz="2000" dirty="0" smtClean="0"/>
              <a:t>Различные азбуки;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/>
              <a:t>4. Материалы </a:t>
            </a:r>
            <a:r>
              <a:rPr lang="ru-RU" sz="2000" dirty="0"/>
              <a:t>для звукового и слогового </a:t>
            </a:r>
            <a:r>
              <a:rPr lang="ru-RU" sz="2000" dirty="0" smtClean="0"/>
              <a:t>анализа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синтеза(разноцветные </a:t>
            </a:r>
            <a:r>
              <a:rPr lang="ru-RU" sz="2000" dirty="0"/>
              <a:t>фишки или магниты</a:t>
            </a:r>
            <a:r>
              <a:rPr lang="ru-RU" sz="2000" dirty="0" smtClean="0"/>
              <a:t>);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/>
              <a:t>5. </a:t>
            </a:r>
            <a:r>
              <a:rPr lang="ru-RU" sz="2000" dirty="0"/>
              <a:t>Игры для совершенствования навыков языкового анализа («Слоговое лото», «Определи место звука», «Подбери слова», «Цепочка звуков» и др</a:t>
            </a:r>
            <a:r>
              <a:rPr lang="ru-RU" sz="2000" dirty="0" smtClean="0"/>
              <a:t>.);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/>
              <a:t>6. </a:t>
            </a:r>
            <a:r>
              <a:rPr lang="ru-RU" sz="2000" dirty="0"/>
              <a:t>Игры для совершенствования </a:t>
            </a:r>
            <a:r>
              <a:rPr lang="ru-RU" sz="2000" dirty="0" smtClean="0"/>
              <a:t>грамматического строя речи («Назови ласково», «Один-много», Измени по образцу»).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51985" y="1417701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Книги </a:t>
            </a:r>
            <a:r>
              <a:rPr lang="ru-RU" dirty="0"/>
              <a:t>различной тематики и жанров</a:t>
            </a:r>
            <a:r>
              <a:rPr lang="ru-RU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2. Различные энциклопедии и познавательные сказки;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smtClean="0"/>
              <a:t>Книги- самоделки, сделанные детьми совместно с родителями;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4. Портреты писателей.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2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Художественно-эстетическое развитие.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Центр изобразительной деятельности;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Центр музыкально-театрализованной деятельности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797152"/>
            <a:ext cx="6624736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333919"/>
            <a:ext cx="4499992" cy="2792245"/>
          </a:xfrm>
          <a:prstGeom prst="rect">
            <a:avLst/>
          </a:prstGeom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Список  детей группы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943060"/>
            <a:ext cx="1466850" cy="1524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03512" y="1124744"/>
            <a:ext cx="4392488" cy="48574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dirty="0"/>
              <a:t>1.Беляев  Никита </a:t>
            </a:r>
          </a:p>
          <a:p>
            <a:pPr algn="ctr"/>
            <a:r>
              <a:rPr lang="ru-RU" sz="6400" dirty="0"/>
              <a:t>2.Безденежных  Кристина</a:t>
            </a:r>
          </a:p>
          <a:p>
            <a:pPr algn="ctr"/>
            <a:r>
              <a:rPr lang="ru-RU" sz="6400" dirty="0"/>
              <a:t>3.Борисова Виктория</a:t>
            </a:r>
          </a:p>
          <a:p>
            <a:pPr algn="ctr"/>
            <a:r>
              <a:rPr lang="ru-RU" sz="6400" dirty="0"/>
              <a:t>4.Васиева  Ева</a:t>
            </a:r>
          </a:p>
          <a:p>
            <a:pPr algn="ctr"/>
            <a:r>
              <a:rPr lang="ru-RU" sz="6400" dirty="0"/>
              <a:t>5.Галимова Арина</a:t>
            </a:r>
          </a:p>
          <a:p>
            <a:pPr algn="ctr"/>
            <a:r>
              <a:rPr lang="ru-RU" sz="6400" dirty="0"/>
              <a:t>6.Мерзлякова </a:t>
            </a:r>
            <a:r>
              <a:rPr lang="ru-RU" sz="6400" dirty="0" err="1"/>
              <a:t>Есения</a:t>
            </a:r>
            <a:r>
              <a:rPr lang="ru-RU" sz="6400" dirty="0"/>
              <a:t> </a:t>
            </a:r>
          </a:p>
          <a:p>
            <a:pPr algn="ctr"/>
            <a:r>
              <a:rPr lang="ru-RU" sz="6400" dirty="0"/>
              <a:t>7.Крылосов Андрей</a:t>
            </a:r>
          </a:p>
          <a:p>
            <a:pPr algn="ctr"/>
            <a:r>
              <a:rPr lang="ru-RU" sz="6400" dirty="0"/>
              <a:t>8.Крылосова </a:t>
            </a:r>
            <a:r>
              <a:rPr lang="ru-RU" sz="6400" dirty="0" err="1"/>
              <a:t>Дарина</a:t>
            </a:r>
            <a:endParaRPr lang="ru-RU" sz="6400" dirty="0"/>
          </a:p>
          <a:p>
            <a:pPr algn="ctr"/>
            <a:r>
              <a:rPr lang="ru-RU" sz="6400" dirty="0"/>
              <a:t>9.Мохнаткина София</a:t>
            </a:r>
          </a:p>
          <a:p>
            <a:pPr algn="ctr"/>
            <a:r>
              <a:rPr lang="ru-RU" sz="6400" dirty="0"/>
              <a:t>10.Обвинцев Роман</a:t>
            </a:r>
          </a:p>
          <a:p>
            <a:pPr algn="ctr"/>
            <a:r>
              <a:rPr lang="ru-RU" sz="6400" dirty="0"/>
              <a:t>11.Пестерева София </a:t>
            </a:r>
          </a:p>
          <a:p>
            <a:pPr algn="ctr"/>
            <a:r>
              <a:rPr lang="ru-RU" sz="6400" dirty="0"/>
              <a:t>12.Пестерева София</a:t>
            </a:r>
          </a:p>
          <a:p>
            <a:pPr algn="ctr"/>
            <a:r>
              <a:rPr lang="ru-RU" sz="6400" dirty="0"/>
              <a:t>13.Чулков Богдан</a:t>
            </a:r>
          </a:p>
          <a:p>
            <a:pPr algn="ctr"/>
            <a:r>
              <a:rPr lang="ru-RU" sz="6400" dirty="0"/>
              <a:t>14.Чулков Арсений</a:t>
            </a:r>
          </a:p>
          <a:p>
            <a:pPr algn="ctr"/>
            <a:r>
              <a:rPr lang="ru-RU" sz="6400" dirty="0"/>
              <a:t>15.Ужегова Юлия</a:t>
            </a:r>
          </a:p>
          <a:p>
            <a:pPr algn="ctr"/>
            <a:r>
              <a:rPr lang="ru-RU" sz="6400" dirty="0"/>
              <a:t>16.Шакиров Вадим</a:t>
            </a:r>
          </a:p>
          <a:p>
            <a:pPr algn="ctr"/>
            <a:r>
              <a:rPr lang="ru-RU" sz="6400" dirty="0"/>
              <a:t>17.Хижнев Степан</a:t>
            </a:r>
          </a:p>
          <a:p>
            <a:pPr algn="ctr"/>
            <a:r>
              <a:rPr lang="ru-RU" sz="6400" dirty="0"/>
              <a:t>18.Ширин Иван</a:t>
            </a:r>
          </a:p>
          <a:p>
            <a:pPr algn="ctr"/>
            <a:r>
              <a:rPr lang="ru-RU" sz="6400" dirty="0"/>
              <a:t>19.Шестаков Максим</a:t>
            </a:r>
          </a:p>
          <a:p>
            <a:pPr algn="ctr"/>
            <a:r>
              <a:rPr lang="ru-RU" sz="6400" dirty="0"/>
              <a:t>20.Топычканова София</a:t>
            </a:r>
          </a:p>
          <a:p>
            <a:pPr algn="ctr"/>
            <a:r>
              <a:rPr lang="ru-RU" sz="6400" dirty="0"/>
              <a:t>21.Михайлова Лидия </a:t>
            </a:r>
          </a:p>
          <a:p>
            <a:pPr algn="ctr"/>
            <a:r>
              <a:rPr lang="ru-RU" sz="6400" dirty="0"/>
              <a:t>22.Сысолятина Кристина</a:t>
            </a:r>
          </a:p>
          <a:p>
            <a:pPr algn="ctr"/>
            <a:r>
              <a:rPr lang="ru-RU" sz="6400" dirty="0"/>
              <a:t>23.Серебренникова Ева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1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724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Физическое развитие.</a:t>
            </a:r>
            <a:b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Центр физического развития.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413905"/>
            <a:ext cx="10972800" cy="54403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rgbClr val="FF00FF"/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Мячи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резиновые, мячи пластмассовые (разного размера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);</a:t>
            </a:r>
            <a:endParaRPr lang="ru-RU" alt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2. Скакалки, гантели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детские;</a:t>
            </a:r>
            <a:endParaRPr lang="ru-RU" altLang="ru-RU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3. Кегли;</a:t>
            </a:r>
            <a:endParaRPr lang="ru-RU" altLang="ru-RU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4. 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Флажки, «султанчики»,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ленты;</a:t>
            </a:r>
            <a:endParaRPr lang="ru-RU" altLang="ru-RU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5. </a:t>
            </a:r>
            <a:r>
              <a:rPr lang="ru-RU" altLang="ru-RU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Кольцебросы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altLang="ru-RU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7. Дидактический материал «Спорт. Спортивный инвентарь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»;</a:t>
            </a:r>
            <a:endParaRPr lang="ru-RU" altLang="ru-RU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8. Коврики, дорожки массажные, коврики для массажа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стоп;</a:t>
            </a:r>
            <a:endParaRPr lang="ru-RU" altLang="ru-RU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9. Обручи разных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размеров;</a:t>
            </a:r>
            <a:endParaRPr lang="ru-RU" altLang="ru-RU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altLang="ru-RU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30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59.userapi.com/QRJRero3UIrmYj_10HhIq8kgR6Ep78ChbeKriw/vD1oIbbSM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76672"/>
            <a:ext cx="440795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61.userapi.com/Vxg3lIMykft1X_fcaDnaKU_ggmKd28sdH_l8Ag/viU7qtmcp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32656"/>
            <a:ext cx="379979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50.userapi.com/c-0S1nlYRw95xHBboms1jDClSnhBoE6Rr-wZlQ/7ISMqF58i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24" y="193914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21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Туалетная комната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9496" y="1484784"/>
            <a:ext cx="903176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4000" dirty="0" smtClean="0"/>
              <a:t>Унитазы 2 </a:t>
            </a:r>
            <a:r>
              <a:rPr lang="ru-RU" sz="4000" dirty="0" err="1" smtClean="0"/>
              <a:t>шт</a:t>
            </a:r>
            <a:r>
              <a:rPr lang="ru-RU" sz="4000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dirty="0" smtClean="0"/>
              <a:t>Раковины 2 </a:t>
            </a:r>
            <a:r>
              <a:rPr lang="ru-RU" sz="4000" dirty="0" err="1" smtClean="0"/>
              <a:t>шт</a:t>
            </a:r>
            <a:r>
              <a:rPr lang="ru-RU" sz="4000" dirty="0" smtClean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dirty="0" smtClean="0"/>
              <a:t>Мыльницы 2 </a:t>
            </a:r>
            <a:r>
              <a:rPr lang="ru-RU" sz="4000" dirty="0" err="1" smtClean="0"/>
              <a:t>шт</a:t>
            </a:r>
            <a:r>
              <a:rPr lang="ru-RU" sz="4000" dirty="0" smtClean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dirty="0" smtClean="0"/>
              <a:t>Шкафчики секционные для полотенец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dirty="0" smtClean="0"/>
              <a:t>Шкаф для хозяйственного инвентаря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4000" dirty="0" smtClean="0"/>
              <a:t>Корзина для бумаги 2 </a:t>
            </a:r>
            <a:r>
              <a:rPr lang="ru-RU" sz="4000" dirty="0" err="1" smtClean="0"/>
              <a:t>шт</a:t>
            </a:r>
            <a:r>
              <a:rPr lang="ru-RU" sz="4000" dirty="0" smtClean="0"/>
              <a:t>;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19228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-99392"/>
            <a:ext cx="10972800" cy="4104456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9600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204864"/>
            <a:ext cx="7140909" cy="42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Цель паспортизации группы – </a:t>
            </a:r>
            <a:endParaRPr lang="ru-RU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/>
              <a:t>регулирование </a:t>
            </a:r>
            <a:r>
              <a:rPr lang="ru-RU" b="1" dirty="0"/>
              <a:t>создания и </a:t>
            </a:r>
            <a:r>
              <a:rPr lang="ru-RU" b="1" dirty="0" smtClean="0"/>
              <a:t>обогащения предметно-развивающей пространственной среды </a:t>
            </a:r>
            <a:r>
              <a:rPr lang="ru-RU" b="1" dirty="0"/>
              <a:t>в соответствии с Федеральными </a:t>
            </a:r>
            <a:r>
              <a:rPr lang="ru-RU" b="1" dirty="0" smtClean="0"/>
              <a:t>государственными образовательными </a:t>
            </a:r>
            <a:r>
              <a:rPr lang="ru-RU" b="1" dirty="0"/>
              <a:t>стандартами дошкольного образования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6" y="5158265"/>
            <a:ext cx="485732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10972800" cy="79208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Режим дня</a:t>
            </a:r>
            <a:endParaRPr lang="ru-RU" sz="4800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77324"/>
              </p:ext>
            </p:extLst>
          </p:nvPr>
        </p:nvGraphicFramePr>
        <p:xfrm>
          <a:off x="1055440" y="758165"/>
          <a:ext cx="9937105" cy="5845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0835"/>
                <a:gridCol w="1351999"/>
                <a:gridCol w="1404271"/>
              </a:tblGrid>
              <a:tr h="4231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Режимные моменты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разновозрастная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2-3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</a:tr>
              <a:tr h="2047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                             Дома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Подъем, утренние процедуры,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7.15-8.00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Прием, утренняя гимнастика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8.00-8.40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Утренний круг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8.40-8.50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Подготовка к </a:t>
                      </a:r>
                      <a:r>
                        <a:rPr lang="ru-RU" sz="1200" dirty="0" err="1">
                          <a:effectLst/>
                        </a:rPr>
                        <a:t>завтраку,завтрак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     8.50-9.00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Игры, занятия, занятия со специалистами.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Второй завтрак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9.00-10.10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10.10-10.20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прогулке, прогулка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10.20-12.00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обеду, обед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12.00-12.15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ко сну, дневной сон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12.15-15.15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Подъём, профилактические  физкультурно-оздоровительные процедуры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15.15-15.25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полднику, полдник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 15.25-15.40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Игры, занятия, занятия со специалистами.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15.40-16.10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Вечерний круг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16.10-16.25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Прогулка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16.25-17.00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Уход домой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                             </a:t>
                      </a:r>
                      <a:r>
                        <a:rPr lang="ru-RU" sz="1200" dirty="0" smtClean="0">
                          <a:effectLst/>
                        </a:rPr>
                        <a:t>                                                        дома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прогулка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18.00-19.00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Спокойные игры, гигиенические процедуры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19.00-20.30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ко сну, сон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20.30-21.00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1" marR="40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3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05813"/>
              </p:ext>
            </p:extLst>
          </p:nvPr>
        </p:nvGraphicFramePr>
        <p:xfrm>
          <a:off x="623393" y="836712"/>
          <a:ext cx="10959007" cy="52314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16440"/>
                <a:gridCol w="2677295"/>
                <a:gridCol w="2816440"/>
                <a:gridCol w="2648832"/>
              </a:tblGrid>
              <a:tr h="2274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День недели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    ООД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                      </a:t>
                      </a:r>
                      <a:r>
                        <a:rPr lang="ru-RU" sz="1100" dirty="0" smtClean="0">
                          <a:effectLst/>
                        </a:rPr>
                        <a:t>разновозрастная группа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2-3 года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3-4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</a:tr>
              <a:tr h="113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понедельник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1.Художественно-эстетическое развитие (музыка)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 Познавательное развитие: ознакомление с окружающим миром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          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09.55-10.05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09.30.-09.45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09.55-10.10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</a:tr>
              <a:tr h="909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вторник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 Познавательное развитие (ФЭМП 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2.Физическое развитие (Физическая культура)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              09.55-10.05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09.55-10.10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</a:tr>
              <a:tr h="909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среда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1.Художественно-эстетическое развитие (Рисование)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2.Физическое развитие (Физическая культура на воздухе)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09.55-10.05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09.55-10.10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</a:tr>
              <a:tr h="68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четверг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1.Художественно-эстетическое развитие (музыка)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2Речевое развитие (развитие речи)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09.55-10.05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09.55-10.10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</a:tr>
              <a:tr h="909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пятница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0920" algn="l"/>
                        </a:tabLst>
                      </a:pPr>
                      <a:r>
                        <a:rPr lang="ru-RU" sz="1100">
                          <a:effectLst/>
                        </a:rPr>
                        <a:t>1.Художественно-эстетическое развитие (лепка/аппликация/ручной труд)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0920" algn="l"/>
                        </a:tabLst>
                      </a:pPr>
                      <a:r>
                        <a:rPr lang="ru-RU" sz="1100">
                          <a:effectLst/>
                        </a:rPr>
                        <a:t>2. Физическое развитие (Физическая культура)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              09.55-10.05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09.30-09.45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09.55-10.10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</a:tr>
              <a:tr h="22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092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в неделю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в неделю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94" marR="683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37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4752528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Развивающая предметно- пространственная</a:t>
            </a:r>
            <a:br>
              <a:rPr lang="ru-RU" sz="49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sz="49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среда – </a:t>
            </a:r>
            <a:r>
              <a:rPr lang="ru-RU" sz="4900" b="1" i="1" dirty="0" smtClean="0"/>
              <a:t/>
            </a:r>
            <a:br>
              <a:rPr lang="ru-RU" sz="4900" b="1" i="1" dirty="0" smtClean="0"/>
            </a:br>
            <a:r>
              <a:rPr lang="ru-RU" sz="3200" b="1" dirty="0" smtClean="0">
                <a:latin typeface="+mn-lt"/>
              </a:rPr>
              <a:t>это часть образовательной среды, представленная специально организованным пространством (помещениями, участком и т.д.),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</a:t>
            </a:r>
            <a:r>
              <a:rPr lang="ru-RU" sz="3200" dirty="0" smtClean="0">
                <a:latin typeface="+mn-lt"/>
              </a:rPr>
              <a:t>я.</a:t>
            </a:r>
            <a:endParaRPr lang="ru-RU" sz="32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92" y="4869160"/>
            <a:ext cx="5544616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1872208"/>
          </a:xfrm>
        </p:spPr>
        <p:txBody>
          <a:bodyPr>
            <a:noAutofit/>
          </a:bodyPr>
          <a:lstStyle/>
          <a:p>
            <a:pPr marL="285750" indent="-285750" algn="just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n-lt"/>
              </a:rPr>
              <a:t>Построение </a:t>
            </a:r>
            <a:r>
              <a:rPr lang="ru-RU" sz="2400" dirty="0">
                <a:latin typeface="+mn-lt"/>
              </a:rPr>
              <a:t>образовательной деятельности на основе взаимодействия </a:t>
            </a:r>
            <a:r>
              <a:rPr lang="ru-RU" sz="2400" dirty="0" smtClean="0">
                <a:latin typeface="+mn-lt"/>
              </a:rPr>
              <a:t>взрослых </a:t>
            </a:r>
            <a:r>
              <a:rPr lang="ru-RU" sz="2400" dirty="0">
                <a:latin typeface="+mn-lt"/>
              </a:rPr>
              <a:t>с детьми, ориентированной на интересы и возможности каждого ребенка и </a:t>
            </a:r>
            <a:r>
              <a:rPr lang="ru-RU" sz="2400" dirty="0" smtClean="0">
                <a:latin typeface="+mn-lt"/>
              </a:rPr>
              <a:t>учитывающего </a:t>
            </a:r>
            <a:r>
              <a:rPr lang="ru-RU" sz="2400" dirty="0">
                <a:latin typeface="+mn-lt"/>
              </a:rPr>
              <a:t>социальную ситуацию </a:t>
            </a:r>
            <a:r>
              <a:rPr lang="ru-RU" sz="2400" dirty="0" smtClean="0">
                <a:latin typeface="+mn-lt"/>
              </a:rPr>
              <a:t>его </a:t>
            </a:r>
            <a:r>
              <a:rPr lang="ru-RU" sz="2400" dirty="0">
                <a:latin typeface="+mn-lt"/>
              </a:rPr>
              <a:t>развития и соответствующих возрастных и индивидуальных особенностей (недопустимость как </a:t>
            </a:r>
            <a:r>
              <a:rPr lang="ru-RU" sz="2400" dirty="0" smtClean="0">
                <a:latin typeface="+mn-lt"/>
              </a:rPr>
              <a:t>искусственного </a:t>
            </a:r>
            <a:r>
              <a:rPr lang="ru-RU" sz="2400" dirty="0">
                <a:latin typeface="+mn-lt"/>
              </a:rPr>
              <a:t>ускорения, так и искусственного замедления развития детей</a:t>
            </a:r>
            <a:r>
              <a:rPr lang="ru-RU" sz="2400" dirty="0" smtClean="0">
                <a:latin typeface="+mn-lt"/>
              </a:rPr>
              <a:t>);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endParaRPr lang="ru-RU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561260"/>
          </a:xfrm>
        </p:spPr>
        <p:txBody>
          <a:bodyPr>
            <a:normAutofit/>
          </a:bodyPr>
          <a:lstStyle/>
          <a:p>
            <a:pPr algn="just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1800" dirty="0" smtClean="0"/>
              <a:t> </a:t>
            </a:r>
            <a:r>
              <a:rPr lang="ru-RU" sz="2400" dirty="0" smtClean="0"/>
              <a:t>Создание </a:t>
            </a:r>
            <a:r>
              <a:rPr lang="ru-RU" sz="2400" dirty="0"/>
              <a:t>равных условий, максимально способствующих реализации </a:t>
            </a:r>
            <a:r>
              <a:rPr lang="ru-RU" sz="2400" dirty="0" smtClean="0"/>
              <a:t>различных </a:t>
            </a:r>
            <a:r>
              <a:rPr lang="ru-RU" sz="2400" dirty="0"/>
              <a:t>образовательных программ в дошкольных образованиях для детей, </a:t>
            </a:r>
            <a:r>
              <a:rPr lang="ru-RU" sz="2400" dirty="0" smtClean="0"/>
              <a:t>принадлежащих </a:t>
            </a:r>
            <a:r>
              <a:rPr lang="ru-RU" sz="2400" dirty="0"/>
              <a:t>к разным национально-культурным, религиозным общностям и социальным слоям, а также имеющих различные (в том числе ограниченные) возможности </a:t>
            </a:r>
            <a:r>
              <a:rPr lang="ru-RU" sz="2400" dirty="0" smtClean="0"/>
              <a:t>здоровья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509120"/>
            <a:ext cx="5846590" cy="14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9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92150"/>
            <a:ext cx="10972800" cy="5905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/>
              <a:t>В соответствии с ФГОС ДО и общеобразовательной программой ДОО </a:t>
            </a:r>
            <a:r>
              <a:rPr lang="ru-RU" sz="2000" b="1" i="1" dirty="0" smtClean="0"/>
              <a:t>развивающая </a:t>
            </a:r>
            <a:r>
              <a:rPr lang="ru-RU" sz="2000" b="1" i="1" dirty="0"/>
              <a:t>предметно-пространственная среда создается педагогами для развития </a:t>
            </a:r>
            <a:r>
              <a:rPr lang="ru-RU" sz="2000" b="1" i="1" dirty="0" smtClean="0"/>
              <a:t>индивидуальности </a:t>
            </a:r>
            <a:r>
              <a:rPr lang="ru-RU" sz="2000" b="1" i="1" dirty="0"/>
              <a:t>каждого ребенка с учетом его возможностей, уровня активности и </a:t>
            </a:r>
            <a:r>
              <a:rPr lang="ru-RU" sz="2000" b="1" i="1" dirty="0" smtClean="0"/>
              <a:t>интересов</a:t>
            </a:r>
            <a:r>
              <a:rPr lang="ru-RU" sz="2000" b="1" i="1" dirty="0"/>
              <a:t>. </a:t>
            </a:r>
            <a:endParaRPr lang="ru-RU" sz="2000" b="1" i="1" dirty="0" smtClean="0"/>
          </a:p>
          <a:p>
            <a:pPr marL="0" indent="0" algn="ctr">
              <a:buNone/>
            </a:pPr>
            <a:r>
              <a:rPr lang="ru-RU" sz="2000" b="1" i="1" dirty="0" smtClean="0"/>
              <a:t>Для </a:t>
            </a:r>
            <a:r>
              <a:rPr lang="ru-RU" sz="2000" b="1" i="1" dirty="0"/>
              <a:t>выполнения этой задачи РППС должна быть: </a:t>
            </a:r>
            <a:endParaRPr lang="ru-RU" sz="2000" b="1" i="1" dirty="0" smtClean="0"/>
          </a:p>
          <a:p>
            <a:pPr algn="just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Содержательно-насыщенной </a:t>
            </a:r>
            <a:r>
              <a:rPr lang="ru-RU" sz="2000" dirty="0" smtClean="0"/>
              <a:t>-</a:t>
            </a:r>
            <a:r>
              <a:rPr lang="ru-RU" sz="2000" b="1" i="1" dirty="0" smtClean="0"/>
              <a:t> </a:t>
            </a:r>
            <a:r>
              <a:rPr lang="ru-RU" sz="2000" dirty="0" smtClean="0"/>
              <a:t>включать </a:t>
            </a:r>
            <a:r>
              <a:rPr lang="ru-RU" sz="2000" dirty="0"/>
              <a:t>средства обучения (в том числе </a:t>
            </a:r>
            <a:r>
              <a:rPr lang="ru-RU" sz="2000" dirty="0" smtClean="0"/>
              <a:t>технические</a:t>
            </a:r>
            <a:r>
              <a:rPr lang="ru-RU" sz="2000" dirty="0"/>
              <a:t>), материалы (в том числе расходные), инвентарь, игровое, спортивное и оздоровительное оборудование, которые позволяют обеспечить игровую, </a:t>
            </a:r>
            <a:r>
              <a:rPr lang="ru-RU" sz="2000" dirty="0" smtClean="0"/>
              <a:t>познавательную</a:t>
            </a:r>
            <a:r>
              <a:rPr lang="ru-RU" sz="2000" dirty="0"/>
              <a:t>, исследовательскую и творческую активность всех категорий детей, </a:t>
            </a:r>
            <a:r>
              <a:rPr lang="ru-RU" sz="2000" dirty="0" smtClean="0"/>
              <a:t>экспериментирование </a:t>
            </a:r>
            <a:r>
              <a:rPr lang="ru-RU" sz="2000" dirty="0"/>
              <a:t>с материалами, доступными детям; двигательную активность, в том числе развитие крупной и мелкой моторики, участие в подвижных играх и </a:t>
            </a:r>
            <a:r>
              <a:rPr lang="ru-RU" sz="2000" dirty="0" smtClean="0"/>
              <a:t>соревнованиях</a:t>
            </a:r>
            <a:r>
              <a:rPr lang="ru-RU" sz="2000" dirty="0"/>
              <a:t>; эмоциональное благополучие детей во взаимодействии с предметно- пространственным окружением; возможность самовыражения детей</a:t>
            </a:r>
            <a:r>
              <a:rPr lang="ru-RU" sz="2000" dirty="0" smtClean="0"/>
              <a:t>;</a:t>
            </a:r>
          </a:p>
          <a:p>
            <a:pPr algn="just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Трансформируемой – </a:t>
            </a:r>
            <a:r>
              <a:rPr lang="ru-RU" sz="2000" dirty="0" smtClean="0"/>
              <a:t>обеспечивать</a:t>
            </a:r>
            <a:r>
              <a:rPr lang="ru-RU" sz="2000" b="1" i="1" dirty="0" smtClean="0"/>
              <a:t> </a:t>
            </a:r>
            <a:r>
              <a:rPr lang="ru-RU" sz="2000" dirty="0" smtClean="0"/>
              <a:t>возможность </a:t>
            </a:r>
            <a:r>
              <a:rPr lang="ru-RU" sz="2000" dirty="0"/>
              <a:t>изменений РППС в </a:t>
            </a:r>
            <a:r>
              <a:rPr lang="ru-RU" sz="2000" dirty="0" smtClean="0"/>
              <a:t>зависимости </a:t>
            </a:r>
            <a:r>
              <a:rPr lang="ru-RU" sz="2000" dirty="0"/>
              <a:t>от образовательной ситуации, в том числе меняющихся интересов и </a:t>
            </a:r>
            <a:r>
              <a:rPr lang="ru-RU" sz="2000" dirty="0" smtClean="0"/>
              <a:t>возможностей </a:t>
            </a:r>
            <a:r>
              <a:rPr lang="ru-RU" sz="2000" dirty="0"/>
              <a:t>детей; </a:t>
            </a:r>
            <a:endParaRPr lang="ru-RU" sz="2000" dirty="0" smtClean="0"/>
          </a:p>
          <a:p>
            <a:pPr algn="just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Полифункциональной – </a:t>
            </a:r>
            <a:r>
              <a:rPr lang="ru-RU" sz="2000" dirty="0"/>
              <a:t>обеспечивать </a:t>
            </a:r>
            <a:r>
              <a:rPr lang="ru-RU" sz="2000" dirty="0" smtClean="0"/>
              <a:t> </a:t>
            </a:r>
            <a:r>
              <a:rPr lang="ru-RU" sz="2000" dirty="0"/>
              <a:t>возможность разнообразного </a:t>
            </a:r>
            <a:r>
              <a:rPr lang="ru-RU" sz="2000" dirty="0" smtClean="0"/>
              <a:t>использования </a:t>
            </a:r>
            <a:r>
              <a:rPr lang="ru-RU" sz="2000" dirty="0"/>
              <a:t>составляющих РППС (например, детской мебели, матов, мягких модулей, ширм, в том числе природных материалов) в разных видах детской активности;</a:t>
            </a:r>
          </a:p>
        </p:txBody>
      </p:sp>
    </p:spTree>
    <p:extLst>
      <p:ext uri="{BB962C8B-B14F-4D97-AF65-F5344CB8AC3E}">
        <p14:creationId xmlns:p14="http://schemas.microsoft.com/office/powerpoint/2010/main" val="12274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2050</Words>
  <Application>Microsoft Office PowerPoint</Application>
  <PresentationFormat>Произвольный</PresentationFormat>
  <Paragraphs>339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Паспорт  разновозрастной группы </vt:lpstr>
      <vt:lpstr>   Наша группа  Нашу группу посещают 23 воспитанника.  Из них 9 мальчиков и 14 девочек,  каждый со своими интересами,  умениями и способностями.</vt:lpstr>
      <vt:lpstr>Список  детей группы</vt:lpstr>
      <vt:lpstr>Цель паспортизации группы – </vt:lpstr>
      <vt:lpstr>Режим дня</vt:lpstr>
      <vt:lpstr>Презентация PowerPoint</vt:lpstr>
      <vt:lpstr>Развивающая предметно- пространственная  среда –  это часть образовательной среды, представленная специально организованным пространством (помещениями, участком и т.д.),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vt:lpstr>
      <vt:lpstr>Построение образовательной деятельности на основе взаимодействия взрослых с детьми, ориентированной на интересы и возможности каждого ребенка и учитывающего социальную ситуацию его развития и соответствующих возрастных и индивидуальных особенностей (недопустимость как искусственного ускорения, так и искусственного замедления развития детей); </vt:lpstr>
      <vt:lpstr>Презентация PowerPoint</vt:lpstr>
      <vt:lpstr>Доступной – обеспечивать свободный доступ воспитанников (в том числе детей с ограниченными возможностями здоровья) к играм, игрушкам, материалам, пособиям, обеспечивающим все основные виды детской активности;   </vt:lpstr>
      <vt:lpstr>Нормативные требования по организации развивающей предметно-пространственной среды </vt:lpstr>
      <vt:lpstr>Общая характеристика группы.  </vt:lpstr>
      <vt:lpstr>Спальная комната: </vt:lpstr>
      <vt:lpstr>Групповая комната </vt:lpstr>
      <vt:lpstr>Наша группа: </vt:lpstr>
      <vt:lpstr>Центр уединения</vt:lpstr>
      <vt:lpstr>Центр творчества (изодеятельности) </vt:lpstr>
      <vt:lpstr>Игровая комната для девочек  </vt:lpstr>
      <vt:lpstr>Игровой центр для мальчиков</vt:lpstr>
      <vt:lpstr>Центр ПДД.</vt:lpstr>
      <vt:lpstr>Центр труда (уголок дежурств).</vt:lpstr>
      <vt:lpstr>Центр активности (уголок сюжетно-ролевых игр).</vt:lpstr>
      <vt:lpstr>Презентация PowerPoint</vt:lpstr>
      <vt:lpstr>Познавательное развитие.</vt:lpstr>
      <vt:lpstr>Центр природы</vt:lpstr>
      <vt:lpstr>Центр математического развития.</vt:lpstr>
      <vt:lpstr>Речевое развитие.</vt:lpstr>
      <vt:lpstr> Центр речевого развития   Полочка умных книг     </vt:lpstr>
      <vt:lpstr>Художественно-эстетическое развитие.</vt:lpstr>
      <vt:lpstr>Физическое развитие. Центр физического развития.</vt:lpstr>
      <vt:lpstr>Презентация PowerPoint</vt:lpstr>
      <vt:lpstr>Туалетная комната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 старшей разновозрастной группы ««Незабудки»</dc:title>
  <dc:creator>Admin</dc:creator>
  <cp:lastModifiedBy>Admin</cp:lastModifiedBy>
  <cp:revision>2</cp:revision>
  <dcterms:modified xsi:type="dcterms:W3CDTF">2022-11-13T16:04:53Z</dcterms:modified>
</cp:coreProperties>
</file>